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89" r:id="rId4"/>
    <p:sldId id="260" r:id="rId5"/>
    <p:sldId id="290" r:id="rId6"/>
    <p:sldId id="275" r:id="rId7"/>
    <p:sldId id="300" r:id="rId8"/>
    <p:sldId id="301" r:id="rId9"/>
    <p:sldId id="302" r:id="rId10"/>
    <p:sldId id="303" r:id="rId11"/>
    <p:sldId id="304" r:id="rId12"/>
    <p:sldId id="299" r:id="rId13"/>
    <p:sldId id="298" r:id="rId14"/>
    <p:sldId id="288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C6"/>
    <a:srgbClr val="737A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8" autoAdjust="0"/>
  </p:normalViewPr>
  <p:slideViewPr>
    <p:cSldViewPr snapToGrid="0" snapToObjects="1">
      <p:cViewPr>
        <p:scale>
          <a:sx n="76" d="100"/>
          <a:sy n="76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F06E-2366-2B42-A2E5-DAF390B78E55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0FDC2-F0A1-B542-B3E7-A2F48FBD86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48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Font typeface="Helvetica Neu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5B40-B92B-47BF-B62E-F9B40FE8DE6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A51C-0CD9-4642-B2BB-D4D9F22138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99F9-E772-4F0A-8F20-C508B0EDCC4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9CF0-B266-4703-B878-A08B451393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F9BE-71C1-4C33-BA36-C43AB59485E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B527-FD2E-486B-9251-5C0B5D19F9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DB64-FBB8-4C37-A4AE-1B42C2C782ED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FBD8-100B-46B7-A95B-310026490C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1452-DE23-430E-958E-D3CAE008E84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2FA0-C975-4CFF-A973-CEFDD513CE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E170-1934-4A2C-820D-C104B05C049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98FB-007C-4F70-AF9A-0C4BD41C66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D55D-D2BD-4685-839E-5DA326035B51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1886-F688-4D45-8F62-4D22E7965C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D55F-0741-44AF-BBC0-0F3A275A564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02A1-4042-4507-8014-7C9FCA7009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BBC4-6C3E-4750-9985-0A4DE32AEBEA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2C5F-1254-4AAB-B1B9-8F7DA7B47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B870-46C6-48E9-9300-D4FDD369A87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A08-2C25-48B7-AE77-6A35D6EF63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FDED-82F8-4149-A377-2B7CCA347EC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9D1-0A0C-4457-9F4D-B4CBDF35A0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AF869-3A87-4E78-9F12-F89658ABA92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B1ACEA-8A4F-4250-A77D-3C28F8739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bdar@materiabiz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ilminaolivaf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 simpatía por </a:t>
            </a:r>
            <a:b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LOS PEQUEÑOS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80% de las personas tiende a creer que las empresas pequeñas se ocupan más y mejor de los clientes que las grandes.</a:t>
            </a:r>
          </a:p>
          <a:p>
            <a:pPr marL="384038" indent="-384038">
              <a:lnSpc>
                <a:spcPct val="90000"/>
              </a:lnSpc>
              <a:spcBef>
                <a:spcPts val="71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oportunidad de CONTARLO y DEMOSTRARLO no se debe desaprovechar: «Somos pequeños», «Somos independientes», «Somos asociativos» son, bien usados, argumentos de venta.</a:t>
            </a:r>
          </a:p>
        </p:txBody>
      </p:sp>
    </p:spTree>
    <p:extLst>
      <p:ext uri="{BB962C8B-B14F-4D97-AF65-F5344CB8AC3E}">
        <p14:creationId xmlns:p14="http://schemas.microsoft.com/office/powerpoint/2010/main" xmlns="" val="33257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¿Por qué importa entenderlo?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70% de las decisiones de compra están basadas en algún resabio de «sentimiento» por haber sido bien atendido-tratado</a:t>
            </a:r>
          </a:p>
        </p:txBody>
      </p:sp>
    </p:spTree>
    <p:extLst>
      <p:ext uri="{BB962C8B-B14F-4D97-AF65-F5344CB8AC3E}">
        <p14:creationId xmlns:p14="http://schemas.microsoft.com/office/powerpoint/2010/main" xmlns="" val="35668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pic>
        <p:nvPicPr>
          <p:cNvPr id="2" name="Imagen 1" descr="SOF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6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MODELO DE NEGOCIOS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Shape 176" descr="Image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621" y="-11335"/>
            <a:ext cx="2785578" cy="257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77" descr="Imagen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41240"/>
            <a:ext cx="1338198" cy="264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78" descr="Imagen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91" y="104652"/>
            <a:ext cx="1402468" cy="271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79" descr="Imagen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4570" y="444058"/>
            <a:ext cx="1575967" cy="299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80" descr="Imagen 10"/>
          <p:cNvPicPr preferRelativeResize="0"/>
          <p:nvPr/>
        </p:nvPicPr>
        <p:blipFill rotWithShape="1">
          <a:blip r:embed="rId7">
            <a:alphaModFix/>
          </a:blip>
          <a:srcRect l="25624" t="13495" r="31313" b="21471"/>
          <a:stretch/>
        </p:blipFill>
        <p:spPr>
          <a:xfrm>
            <a:off x="-5391" y="3806825"/>
            <a:ext cx="2855657" cy="232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81" descr="libr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0509" y="2433008"/>
            <a:ext cx="2025788" cy="378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82" descr="com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5173" y="2517216"/>
            <a:ext cx="3613710" cy="40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7" name="Shape 191"/>
          <p:cNvSpPr/>
          <p:nvPr/>
        </p:nvSpPr>
        <p:spPr>
          <a:xfrm>
            <a:off x="3614857" y="1370259"/>
            <a:ext cx="2509334" cy="1235281"/>
          </a:xfrm>
          <a:prstGeom prst="rect">
            <a:avLst/>
          </a:prstGeom>
          <a:noFill/>
          <a:ln>
            <a:noFill/>
          </a:ln>
        </p:spPr>
        <p:txBody>
          <a:bodyPr lIns="29999" tIns="29999" rIns="29999" bIns="2999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38F18"/>
              </a:buClr>
              <a:buSzPct val="25000"/>
            </a:pPr>
            <a:r>
              <a:rPr lang="es" sz="2100" dirty="0">
                <a:solidFill>
                  <a:srgbClr val="F38F1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¡Muchas gracias!</a:t>
            </a:r>
          </a:p>
        </p:txBody>
      </p:sp>
      <p:sp>
        <p:nvSpPr>
          <p:cNvPr id="8" name="Shape 192"/>
          <p:cNvSpPr/>
          <p:nvPr/>
        </p:nvSpPr>
        <p:spPr>
          <a:xfrm>
            <a:off x="3251321" y="3225328"/>
            <a:ext cx="3081390" cy="848432"/>
          </a:xfrm>
          <a:prstGeom prst="rect">
            <a:avLst/>
          </a:prstGeom>
          <a:noFill/>
          <a:ln>
            <a:noFill/>
          </a:ln>
        </p:spPr>
        <p:txBody>
          <a:bodyPr lIns="29999" tIns="29999" rIns="29999" bIns="2999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</a:pPr>
            <a:r>
              <a:rPr lang="es" sz="13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@manuelsbdar</a:t>
            </a:r>
          </a:p>
        </p:txBody>
      </p:sp>
      <p:sp>
        <p:nvSpPr>
          <p:cNvPr id="9" name="Shape 193"/>
          <p:cNvSpPr/>
          <p:nvPr/>
        </p:nvSpPr>
        <p:spPr>
          <a:xfrm>
            <a:off x="3251321" y="3816847"/>
            <a:ext cx="3081390" cy="848432"/>
          </a:xfrm>
          <a:prstGeom prst="rect">
            <a:avLst/>
          </a:prstGeom>
          <a:noFill/>
          <a:ln>
            <a:noFill/>
          </a:ln>
        </p:spPr>
        <p:txBody>
          <a:bodyPr lIns="29999" tIns="29999" rIns="29999" bIns="2999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</a:pPr>
            <a:r>
              <a:rPr lang="es-ES_tradnl" sz="1300" dirty="0" smtClean="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   </a:t>
            </a:r>
            <a:r>
              <a:rPr lang="es" sz="1300" dirty="0" smtClean="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/manuelsbdar</a:t>
            </a:r>
            <a:endParaRPr lang="es" sz="1300" dirty="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" name="Shape 194"/>
          <p:cNvSpPr/>
          <p:nvPr/>
        </p:nvSpPr>
        <p:spPr>
          <a:xfrm>
            <a:off x="3013944" y="4373295"/>
            <a:ext cx="4615854" cy="848432"/>
          </a:xfrm>
          <a:prstGeom prst="rect">
            <a:avLst/>
          </a:prstGeom>
          <a:noFill/>
          <a:ln>
            <a:noFill/>
          </a:ln>
        </p:spPr>
        <p:txBody>
          <a:bodyPr lIns="29999" tIns="29999" rIns="29999" bIns="2999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</a:pPr>
            <a:r>
              <a:rPr lang="es" sz="1300" u="sng" dirty="0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manuelsbdar@materiabiz.com</a:t>
            </a:r>
          </a:p>
        </p:txBody>
      </p:sp>
      <p:pic>
        <p:nvPicPr>
          <p:cNvPr id="11" name="Shape 195" descr="Captura de pantalla 2017-05-16 a la(s) 15.08.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159" y="1311275"/>
            <a:ext cx="1428670" cy="4419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68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filminasidraf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13151" y="508000"/>
            <a:ext cx="4071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MAXIMA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7" name="Las intenciones sin gestión, son solo intenciones.…"/>
          <p:cNvSpPr/>
          <p:nvPr/>
        </p:nvSpPr>
        <p:spPr>
          <a:xfrm>
            <a:off x="801690" y="2726719"/>
            <a:ext cx="8755857" cy="140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b">
            <a:spAutoFit/>
          </a:bodyPr>
          <a:lstStyle/>
          <a:p>
            <a:pPr>
              <a:lnSpc>
                <a:spcPct val="15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rPr sz="2800" dirty="0"/>
              <a:t>Las </a:t>
            </a:r>
            <a:r>
              <a:rPr sz="2800" b="1" dirty="0"/>
              <a:t>intenciones sin gestión</a:t>
            </a:r>
            <a:r>
              <a:rPr sz="2800" dirty="0"/>
              <a:t>, son solo intenciones.</a:t>
            </a:r>
          </a:p>
          <a:p>
            <a:pPr>
              <a:lnSpc>
                <a:spcPct val="15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rPr sz="2800" dirty="0"/>
              <a:t> Pero la </a:t>
            </a:r>
            <a:r>
              <a:rPr sz="2800" b="1" dirty="0"/>
              <a:t>gestión sin resultados</a:t>
            </a:r>
            <a:r>
              <a:rPr sz="2800" dirty="0"/>
              <a:t>, es solo gestión. </a:t>
            </a:r>
          </a:p>
        </p:txBody>
      </p:sp>
      <p:sp>
        <p:nvSpPr>
          <p:cNvPr id="8" name="“"/>
          <p:cNvSpPr/>
          <p:nvPr/>
        </p:nvSpPr>
        <p:spPr>
          <a:xfrm>
            <a:off x="528775" y="1809948"/>
            <a:ext cx="1242380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0400">
                <a:solidFill>
                  <a:srgbClr val="F38F18"/>
                </a:solidFill>
              </a:defRPr>
            </a:lvl1pPr>
          </a:lstStyle>
          <a:p>
            <a:r>
              <a:rPr sz="9600" dirty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13151" y="508000"/>
            <a:ext cx="4071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MAXIMA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8" name="“"/>
          <p:cNvSpPr/>
          <p:nvPr/>
        </p:nvSpPr>
        <p:spPr>
          <a:xfrm>
            <a:off x="528775" y="1809948"/>
            <a:ext cx="1242380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0400">
                <a:solidFill>
                  <a:srgbClr val="F38F18"/>
                </a:solidFill>
              </a:defRPr>
            </a:lvl1pPr>
          </a:lstStyle>
          <a:p>
            <a:r>
              <a:rPr sz="9600" dirty="0"/>
              <a:t>“</a:t>
            </a:r>
          </a:p>
        </p:txBody>
      </p:sp>
      <p:sp>
        <p:nvSpPr>
          <p:cNvPr id="9" name="PERDURABILIDAD"/>
          <p:cNvSpPr/>
          <p:nvPr/>
        </p:nvSpPr>
        <p:spPr>
          <a:xfrm>
            <a:off x="895843" y="1764915"/>
            <a:ext cx="8840639" cy="1184276"/>
          </a:xfrm>
          <a:prstGeom prst="rect">
            <a:avLst/>
          </a:prstGeom>
          <a:ln w="12700">
            <a:miter lim="400000"/>
          </a:ln>
          <a:effectLst>
            <a:outerShdw dist="279400" dir="5400000" rotWithShape="0">
              <a:srgbClr val="000000">
                <a:alpha val="373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b">
            <a:spAutoFit/>
          </a:bodyPr>
          <a:lstStyle>
            <a:lvl1pPr>
              <a:lnSpc>
                <a:spcPct val="120000"/>
              </a:lnSpc>
              <a:defRPr sz="7000"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/>
              <a:t>PERDURABILIDAD</a:t>
            </a:r>
          </a:p>
        </p:txBody>
      </p:sp>
      <p:pic>
        <p:nvPicPr>
          <p:cNvPr id="10" name="elementos-diseño-milca-11.png" descr="elementos-diseño-milca-11.png"/>
          <p:cNvPicPr>
            <a:picLocks noChangeAspect="1"/>
          </p:cNvPicPr>
          <p:nvPr/>
        </p:nvPicPr>
        <p:blipFill>
          <a:blip r:embed="rId3">
            <a:extLst/>
          </a:blip>
          <a:srcRect l="16648" r="16648" b="35032"/>
          <a:stretch>
            <a:fillRect/>
          </a:stretch>
        </p:blipFill>
        <p:spPr>
          <a:xfrm>
            <a:off x="1915960" y="4257230"/>
            <a:ext cx="1408719" cy="137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lementos-diseño-milca-12.png" descr="elementos-diseño-milca-12.png"/>
          <p:cNvPicPr>
            <a:picLocks noChangeAspect="1"/>
          </p:cNvPicPr>
          <p:nvPr/>
        </p:nvPicPr>
        <p:blipFill>
          <a:blip r:embed="rId4">
            <a:extLst/>
          </a:blip>
          <a:srcRect l="9696" r="9696" b="24452"/>
          <a:stretch>
            <a:fillRect/>
          </a:stretch>
        </p:blipFill>
        <p:spPr>
          <a:xfrm>
            <a:off x="4277807" y="4261784"/>
            <a:ext cx="1614434" cy="151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elementos-diseño-milca-13.png" descr="elementos-diseño-milca-13.png"/>
          <p:cNvPicPr>
            <a:picLocks noChangeAspect="1"/>
          </p:cNvPicPr>
          <p:nvPr/>
        </p:nvPicPr>
        <p:blipFill>
          <a:blip r:embed="rId5">
            <a:extLst/>
          </a:blip>
          <a:srcRect l="3046" r="8173" b="14013"/>
          <a:stretch>
            <a:fillRect/>
          </a:stretch>
        </p:blipFill>
        <p:spPr>
          <a:xfrm>
            <a:off x="6310646" y="4240675"/>
            <a:ext cx="2005852" cy="19468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42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MODELO DE NEGOCIOS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445" t="35203" r="20822" b="25521"/>
          <a:stretch>
            <a:fillRect/>
          </a:stretch>
        </p:blipFill>
        <p:spPr bwMode="auto">
          <a:xfrm>
            <a:off x="2984645" y="1128680"/>
            <a:ext cx="3572676" cy="47148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¿Cómo me veo?  es ¿Cómo me ven?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80% de las empresas piensan y declaran que ofrecen un servicio al cliente de calidad SUPERIOR</a:t>
            </a:r>
          </a:p>
          <a:p>
            <a:pPr marL="384038" indent="-384038">
              <a:spcBef>
                <a:spcPts val="717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4038" indent="-384038">
              <a:spcBef>
                <a:spcPts val="71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8% de los clientes piensan y declaran que estas mismas empresas ofrecen un servicio al cliente de calidad SUPERIOR</a:t>
            </a:r>
          </a:p>
        </p:txBody>
      </p:sp>
    </p:spTree>
    <p:extLst>
      <p:ext uri="{BB962C8B-B14F-4D97-AF65-F5344CB8AC3E}">
        <p14:creationId xmlns:p14="http://schemas.microsoft.com/office/powerpoint/2010/main" xmlns="" val="272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779" y="2968669"/>
            <a:ext cx="787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PALANCAS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  <p:pic>
        <p:nvPicPr>
          <p:cNvPr id="7" name="Picture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2445" t="35203" r="20822" b="25521"/>
          <a:stretch>
            <a:fillRect/>
          </a:stretch>
        </p:blipFill>
        <p:spPr bwMode="auto">
          <a:xfrm>
            <a:off x="3253609" y="1680607"/>
            <a:ext cx="2845035" cy="37545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Insatisfacción / Abandono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cada 100 clientes insatisfechos, sólo 4 lo manifiestan</a:t>
            </a:r>
          </a:p>
          <a:p>
            <a:pPr marL="384038" indent="-384038">
              <a:spcBef>
                <a:spcPts val="71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4 comentarios insatisfactorios que escuchamos, hay 96 que nunca escucharemos</a:t>
            </a:r>
          </a:p>
          <a:p>
            <a:pPr marL="384038" indent="-384038">
              <a:spcBef>
                <a:spcPts val="71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cada 100 clientes insatisfechos, entre 70 y 90 son candidatos a abandonar el producto/servicio</a:t>
            </a:r>
          </a:p>
        </p:txBody>
      </p:sp>
    </p:spTree>
    <p:extLst>
      <p:ext uri="{BB962C8B-B14F-4D97-AF65-F5344CB8AC3E}">
        <p14:creationId xmlns:p14="http://schemas.microsoft.com/office/powerpoint/2010/main" xmlns="" val="34800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¿Cuánto vale en $$$ la fidelidad de un cliente?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2431428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promedio, se calcula que un cliente «fiel» puede ser «escalado» hasta 10 veces el monto desembolsado en su primer compra</a:t>
            </a:r>
          </a:p>
        </p:txBody>
      </p:sp>
    </p:spTree>
    <p:extLst>
      <p:ext uri="{BB962C8B-B14F-4D97-AF65-F5344CB8AC3E}">
        <p14:creationId xmlns:p14="http://schemas.microsoft.com/office/powerpoint/2010/main" xmlns="" val="31228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s" sz="45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" sz="45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" sz="45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</a:t>
            </a:r>
            <a:r>
              <a:rPr lang="es" sz="45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Cuánto cuesta en $$$ conseguir un nuevo cliente?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102386" tIns="51177" rIns="102386" bIns="51177" anchor="t" anchorCtr="0">
            <a:noAutofit/>
          </a:bodyPr>
          <a:lstStyle/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s" sz="36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4038" indent="-38403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veces más caro adquirir un nuevo cliente respecto a lo que cuesta mantener uno que ya es cliente</a:t>
            </a:r>
          </a:p>
        </p:txBody>
      </p:sp>
    </p:spTree>
    <p:extLst>
      <p:ext uri="{BB962C8B-B14F-4D97-AF65-F5344CB8AC3E}">
        <p14:creationId xmlns:p14="http://schemas.microsoft.com/office/powerpoint/2010/main" xmlns="" val="10645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288</Words>
  <Application>Microsoft Office PowerPoint</Application>
  <PresentationFormat>Presentación en pantalla (4:3)</PresentationFormat>
  <Paragraphs>40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Diapositiva 1</vt:lpstr>
      <vt:lpstr>Diapositiva 2</vt:lpstr>
      <vt:lpstr>Diapositiva 3</vt:lpstr>
      <vt:lpstr>Diapositiva 4</vt:lpstr>
      <vt:lpstr>¿Cómo me veo?  es ¿Cómo me ven?</vt:lpstr>
      <vt:lpstr>Diapositiva 6</vt:lpstr>
      <vt:lpstr>Insatisfacción / Abandono</vt:lpstr>
      <vt:lpstr>¿Cuánto vale en $$$ la fidelidad de un cliente?</vt:lpstr>
      <vt:lpstr> ¿Cuánto cuesta en $$$ conseguir un nuevo cliente?</vt:lpstr>
      <vt:lpstr>La simpatía por  LOS PEQUEÑOS</vt:lpstr>
      <vt:lpstr>¿Por qué importa entenderlo?</vt:lpstr>
      <vt:lpstr>Diapositiva 12</vt:lpstr>
      <vt:lpstr>Diapositiva 13</vt:lpstr>
      <vt:lpstr>Diapositiva 14</vt:lpstr>
      <vt:lpstr>Diapositiva 15</vt:lpstr>
    </vt:vector>
  </TitlesOfParts>
  <Company>240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240 240</dc:creator>
  <cp:lastModifiedBy>susanapaz</cp:lastModifiedBy>
  <cp:revision>58</cp:revision>
  <dcterms:created xsi:type="dcterms:W3CDTF">2014-05-27T16:21:54Z</dcterms:created>
  <dcterms:modified xsi:type="dcterms:W3CDTF">2017-05-22T19:10:38Z</dcterms:modified>
</cp:coreProperties>
</file>